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47" r:id="rId2"/>
    <p:sldId id="358" r:id="rId3"/>
    <p:sldId id="377" r:id="rId4"/>
    <p:sldId id="348" r:id="rId5"/>
    <p:sldId id="360" r:id="rId6"/>
    <p:sldId id="259" r:id="rId7"/>
    <p:sldId id="359" r:id="rId8"/>
    <p:sldId id="369" r:id="rId9"/>
    <p:sldId id="375" r:id="rId10"/>
    <p:sldId id="307" r:id="rId11"/>
    <p:sldId id="374" r:id="rId12"/>
    <p:sldId id="373" r:id="rId13"/>
    <p:sldId id="356" r:id="rId14"/>
    <p:sldId id="371" r:id="rId15"/>
    <p:sldId id="372" r:id="rId16"/>
    <p:sldId id="376" r:id="rId17"/>
    <p:sldId id="370" r:id="rId1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9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4"/>
    <p:restoredTop sz="91204"/>
  </p:normalViewPr>
  <p:slideViewPr>
    <p:cSldViewPr snapToObjects="1">
      <p:cViewPr varScale="1">
        <p:scale>
          <a:sx n="97" d="100"/>
          <a:sy n="97" d="100"/>
        </p:scale>
        <p:origin x="8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7-12-03T10:27:59.311" idx="8">
    <p:pos x="10" y="10"/>
    <p:text>Should I have computed attributes for Isolate in the data model?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11/12/18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11/12/18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6455FFD-84E8-BD4A-A5A6-67E3721C05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Introduce</a:t>
            </a:r>
            <a:r>
              <a:rPr lang="en-US" baseline="0" dirty="0"/>
              <a:t> mutations and cultures.</a:t>
            </a:r>
          </a:p>
          <a:p>
            <a:pPr marL="228600" indent="-228600">
              <a:buAutoNum type="arabicPeriod"/>
            </a:pPr>
            <a:r>
              <a:rPr lang="en-US" baseline="0" dirty="0"/>
              <a:t>Establish goal of finding mutations for cultures as is done in the </a:t>
            </a:r>
            <a:r>
              <a:rPr lang="en-US" baseline="0" dirty="0" err="1"/>
              <a:t>PhenotypeExplorer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Show intermediate fine and navigation</a:t>
            </a:r>
          </a:p>
          <a:p>
            <a:pPr marL="228600" indent="-228600">
              <a:buAutoNum type="arabicPeriod"/>
            </a:pPr>
            <a:r>
              <a:rPr lang="en-US" baseline="0" dirty="0"/>
              <a:t>Analysis programs must: do linkage, parse, create a navigation plan for novel 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005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Principles</a:t>
            </a:r>
          </a:p>
          <a:p>
            <a:pPr marL="228600" indent="-228600">
              <a:buAutoNum type="arabicPeriod"/>
            </a:pPr>
            <a:r>
              <a:rPr lang="en-US" dirty="0"/>
              <a:t>Mutation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separate collection of data; no gene because can be computed from the key.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mutation and its attributes</a:t>
            </a:r>
          </a:p>
          <a:p>
            <a:pPr marL="228600" indent="-228600">
              <a:buAutoNum type="arabicPeriod"/>
            </a:pPr>
            <a:r>
              <a:rPr lang="en-US" dirty="0"/>
              <a:t>Show connections with isolates and interrelationships</a:t>
            </a:r>
          </a:p>
          <a:p>
            <a:pPr marL="228600" indent="-228600">
              <a:buAutoNum type="arabicPeriod"/>
            </a:pPr>
            <a:r>
              <a:rPr lang="en-US" dirty="0"/>
              <a:t>Show culture</a:t>
            </a:r>
          </a:p>
          <a:p>
            <a:pPr marL="228600" indent="-228600">
              <a:buAutoNum type="arabicPeriod"/>
            </a:pPr>
            <a:r>
              <a:rPr lang="en-US" dirty="0"/>
              <a:t>Show database principles</a:t>
            </a:r>
          </a:p>
          <a:p>
            <a:pPr marL="228600" indent="-228600">
              <a:buAutoNum type="arabicPeriod"/>
            </a:pPr>
            <a:r>
              <a:rPr lang="en-US" dirty="0"/>
              <a:t>Show resulting view</a:t>
            </a:r>
          </a:p>
          <a:p>
            <a:pPr marL="228600" indent="-228600">
              <a:buAutoNum type="arabicPeriod"/>
            </a:pPr>
            <a:r>
              <a:rPr lang="en-US" dirty="0"/>
              <a:t>Line, </a:t>
            </a:r>
            <a:r>
              <a:rPr lang="en-US" dirty="0" err="1"/>
              <a:t>epd</a:t>
            </a:r>
            <a:r>
              <a:rPr lang="en-US" dirty="0"/>
              <a:t>, species can be computed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3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, 2018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59779" y="6248400"/>
            <a:ext cx="59362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11" Type="http://schemas.openxmlformats.org/officeDocument/2006/relationships/image" Target="../media/image26.png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457200" y="533400"/>
            <a:ext cx="83058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14: Data Management for </a:t>
            </a:r>
            <a:r>
              <a:rPr lang="en-US" altLang="en-US" sz="2800" b="1" u="sng" dirty="0" err="1">
                <a:ea typeface="ＭＳ Ｐゴシック" panose="020B0600070205080204" pitchFamily="34" charset="-128"/>
              </a:rPr>
              <a:t>BioMedical</a:t>
            </a:r>
            <a:r>
              <a:rPr lang="en-US" altLang="en-US" sz="2800" b="1" u="sng" dirty="0">
                <a:ea typeface="ＭＳ Ｐゴシック" panose="020B0600070205080204" pitchFamily="34" charset="-128"/>
              </a:rPr>
              <a:t> Models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4"/>
          <p:cNvSpPr>
            <a:spLocks noGrp="1"/>
          </p:cNvSpPr>
          <p:nvPr>
            <p:ph type="title"/>
          </p:nvPr>
        </p:nvSpPr>
        <p:spPr bwMode="auto">
          <a:xfrm>
            <a:off x="152400" y="228600"/>
            <a:ext cx="87630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charset="-128"/>
              </a:rPr>
              <a:t>Need to Structure Data </a:t>
            </a:r>
            <a:r>
              <a:rPr lang="en-US" altLang="en-US">
                <a:ea typeface="ＭＳ Ｐゴシック" charset="-128"/>
              </a:rPr>
              <a:t>To Answer Questions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4419600"/>
            <a:ext cx="2895600" cy="171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2200" y="5105400"/>
            <a:ext cx="28956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5000" y="4419600"/>
            <a:ext cx="2895600" cy="171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105400"/>
            <a:ext cx="28956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19600" y="3230701"/>
            <a:ext cx="4495800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a typeface="ＭＳ Ｐゴシック" charset="0"/>
                <a:cs typeface="ＭＳ Ｐゴシック" charset="0"/>
              </a:rPr>
              <a:t>What combinations of mutations in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Dvh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, </a:t>
            </a:r>
            <a:r>
              <a:rPr lang="en-US" sz="2000" b="1" dirty="0" err="1">
                <a:ea typeface="ＭＳ Ｐゴシック" charset="0"/>
                <a:cs typeface="ＭＳ Ｐゴシック" charset="0"/>
              </a:rPr>
              <a:t>Mmp</a:t>
            </a:r>
            <a:r>
              <a:rPr lang="en-US" sz="2000" b="1" dirty="0">
                <a:ea typeface="ＭＳ Ｐゴシック" charset="0"/>
                <a:cs typeface="ＭＳ Ｐゴシック" charset="0"/>
              </a:rPr>
              <a:t> result in larger growth rates and/or yields?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Culture has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growth_rate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, yield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Mutation has position, gene (if any)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Linking Culture with Mutation requires doing “joins” with Isolate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0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151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35D11EA-BAB1-5840-95AD-67F3B64F9ADC}" type="slidenum">
              <a:rPr lang="en-US" altLang="en-US" sz="1800"/>
              <a:pPr eaLnBrk="1" hangingPunct="1"/>
              <a:t>10</a:t>
            </a:fld>
            <a:endParaRPr lang="en-US" altLang="en-US" sz="1800"/>
          </a:p>
        </p:txBody>
      </p:sp>
      <p:grpSp>
        <p:nvGrpSpPr>
          <p:cNvPr id="12" name="Group 11"/>
          <p:cNvGrpSpPr/>
          <p:nvPr/>
        </p:nvGrpSpPr>
        <p:grpSpPr>
          <a:xfrm>
            <a:off x="5181600" y="914400"/>
            <a:ext cx="2438400" cy="1905000"/>
            <a:chOff x="525622" y="1285494"/>
            <a:chExt cx="3741578" cy="2829306"/>
          </a:xfrm>
        </p:grpSpPr>
        <p:grpSp>
          <p:nvGrpSpPr>
            <p:cNvPr id="14" name="Group 13"/>
            <p:cNvGrpSpPr/>
            <p:nvPr/>
          </p:nvGrpSpPr>
          <p:grpSpPr>
            <a:xfrm>
              <a:off x="3620047" y="3186211"/>
              <a:ext cx="560474" cy="442861"/>
              <a:chOff x="-646141" y="3398284"/>
              <a:chExt cx="1292282" cy="867810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646141" y="3398284"/>
                <a:ext cx="1292282" cy="867810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2659" y="3618497"/>
                <a:ext cx="545318" cy="542850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2659" y="3613968"/>
                <a:ext cx="545318" cy="54285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26974" y="3174084"/>
              <a:ext cx="560474" cy="442861"/>
              <a:chOff x="-646141" y="3398284"/>
              <a:chExt cx="1292282" cy="867810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646141" y="3398284"/>
                <a:ext cx="1292282" cy="867810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2659" y="3618497"/>
                <a:ext cx="545318" cy="542850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933" y="1285494"/>
              <a:ext cx="457838" cy="4040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2888" y="1361694"/>
              <a:ext cx="382712" cy="351005"/>
            </a:xfrm>
            <a:prstGeom prst="rect">
              <a:avLst/>
            </a:prstGeom>
          </p:spPr>
        </p:pic>
        <p:sp>
          <p:nvSpPr>
            <p:cNvPr id="18" name="Striped Right Arrow 17"/>
            <p:cNvSpPr/>
            <p:nvPr/>
          </p:nvSpPr>
          <p:spPr bwMode="auto">
            <a:xfrm rot="5400000">
              <a:off x="2192835" y="2604143"/>
              <a:ext cx="232222" cy="198292"/>
            </a:xfrm>
            <a:prstGeom prst="strip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91718" y="2992406"/>
              <a:ext cx="160941" cy="929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23058" y="2992406"/>
              <a:ext cx="160941" cy="929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54398" y="2992406"/>
              <a:ext cx="160941" cy="929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85738" y="2992406"/>
              <a:ext cx="160941" cy="929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521378" y="2992406"/>
              <a:ext cx="160941" cy="9290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52721" y="2992406"/>
              <a:ext cx="160941" cy="9290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979760" y="2992406"/>
              <a:ext cx="160941" cy="929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211099" y="2992406"/>
              <a:ext cx="160941" cy="929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479788" y="2992406"/>
              <a:ext cx="160941" cy="929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711128" y="2992406"/>
              <a:ext cx="160941" cy="929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942468" y="2992406"/>
              <a:ext cx="160941" cy="929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173808" y="2992406"/>
              <a:ext cx="160941" cy="929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409449" y="2992406"/>
              <a:ext cx="160941" cy="929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640789" y="2992406"/>
              <a:ext cx="160941" cy="929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867829" y="2992406"/>
              <a:ext cx="160941" cy="929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099169" y="2992406"/>
              <a:ext cx="160941" cy="9290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170584" y="3204997"/>
              <a:ext cx="615329" cy="399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+mn-lt"/>
                  <a:ea typeface="Chalkboard SE" charset="0"/>
                  <a:cs typeface="Chalkboard SE" charset="0"/>
                </a:rPr>
                <a:t>DVH</a:t>
              </a:r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 </a:t>
              </a:r>
            </a:p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Isolate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7864" y="3150230"/>
              <a:ext cx="707413" cy="408376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 bwMode="auto">
            <a:xfrm flipH="1">
              <a:off x="1937864" y="3038861"/>
              <a:ext cx="273236" cy="22347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372041" y="3038861"/>
              <a:ext cx="286657" cy="22119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V="1">
              <a:off x="1785912" y="3327255"/>
              <a:ext cx="345871" cy="77503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223611" y="3698701"/>
              <a:ext cx="67960" cy="31757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627133" y="3781848"/>
              <a:ext cx="637727" cy="25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Culture</a:t>
              </a:r>
              <a:endParaRPr lang="en-US" sz="700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04970" y="3200831"/>
              <a:ext cx="615329" cy="399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+mn-lt"/>
                  <a:ea typeface="Chalkboard SE" charset="0"/>
                  <a:cs typeface="Chalkboard SE" charset="0"/>
                </a:rPr>
                <a:t>MMP </a:t>
              </a:r>
            </a:p>
            <a:p>
              <a:pPr algn="ctr"/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Isolate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 flipV="1">
              <a:off x="2479792" y="3380179"/>
              <a:ext cx="425178" cy="20413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1478248" y="3604518"/>
              <a:ext cx="745362" cy="25297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5" name="Notched Right Arrow 44"/>
            <p:cNvSpPr/>
            <p:nvPr/>
          </p:nvSpPr>
          <p:spPr bwMode="auto">
            <a:xfrm>
              <a:off x="2409390" y="3899991"/>
              <a:ext cx="145581" cy="117453"/>
            </a:xfrm>
            <a:prstGeom prst="notch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Notched Right Arrow 45"/>
            <p:cNvSpPr/>
            <p:nvPr/>
          </p:nvSpPr>
          <p:spPr bwMode="auto">
            <a:xfrm>
              <a:off x="3514868" y="3368488"/>
              <a:ext cx="145581" cy="117453"/>
            </a:xfrm>
            <a:prstGeom prst="notch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Notched Right Arrow 46"/>
            <p:cNvSpPr/>
            <p:nvPr/>
          </p:nvSpPr>
          <p:spPr bwMode="auto">
            <a:xfrm rot="10800000">
              <a:off x="1041012" y="3344397"/>
              <a:ext cx="145581" cy="117453"/>
            </a:xfrm>
            <a:prstGeom prst="notched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34750" y="3589042"/>
              <a:ext cx="719173" cy="25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Mutation</a:t>
              </a:r>
              <a:endParaRPr lang="en-US" sz="6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559046" y="3736954"/>
              <a:ext cx="478267" cy="377846"/>
              <a:chOff x="5329706" y="5927363"/>
              <a:chExt cx="1102738" cy="740410"/>
            </a:xfrm>
          </p:grpSpPr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9706" y="5927363"/>
                <a:ext cx="1102738" cy="740410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1022" y="6162747"/>
                <a:ext cx="580389" cy="398348"/>
              </a:xfrm>
              <a:prstGeom prst="rect">
                <a:avLst/>
              </a:prstGeom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5720192" y="6037628"/>
                <a:ext cx="541029" cy="274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 bwMode="auto">
            <a:xfrm flipH="1">
              <a:off x="2291569" y="3600352"/>
              <a:ext cx="921065" cy="257136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1" name="Group 50"/>
            <p:cNvGrpSpPr/>
            <p:nvPr/>
          </p:nvGrpSpPr>
          <p:grpSpPr>
            <a:xfrm>
              <a:off x="558670" y="1956468"/>
              <a:ext cx="3708530" cy="479013"/>
              <a:chOff x="381000" y="2438400"/>
              <a:chExt cx="8550745" cy="938653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57200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143000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0" name="Group 59"/>
              <p:cNvGrpSpPr/>
              <p:nvPr/>
            </p:nvGrpSpPr>
            <p:grpSpPr>
              <a:xfrm>
                <a:off x="685800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12" name="Oval 111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4" name="Oval 113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197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2055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3" name="Group 62"/>
              <p:cNvGrpSpPr/>
              <p:nvPr/>
            </p:nvGrpSpPr>
            <p:grpSpPr>
              <a:xfrm>
                <a:off x="17483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9" name="Oval 108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590800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276600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6" name="Group 65"/>
              <p:cNvGrpSpPr/>
              <p:nvPr/>
            </p:nvGrpSpPr>
            <p:grpSpPr>
              <a:xfrm>
                <a:off x="2819400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6" name="Oval 105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7" name="Oval 106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8" name="Oval 107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657600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343400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3886200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3" name="Oval 102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4" name="Oval 103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5" name="Oval 104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47201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4059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72" name="Group 71"/>
              <p:cNvGrpSpPr/>
              <p:nvPr/>
            </p:nvGrpSpPr>
            <p:grpSpPr>
              <a:xfrm>
                <a:off x="49487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100" name="Oval 99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1" name="Oval 100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2" name="Oval 101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782612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6468412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75" name="Group 74"/>
              <p:cNvGrpSpPr/>
              <p:nvPr/>
            </p:nvGrpSpPr>
            <p:grpSpPr>
              <a:xfrm>
                <a:off x="6011212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97" name="Oval 96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9" name="Oval 98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68537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5395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>
                <a:off x="70823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94" name="Oval 93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920506" y="2573699"/>
                <a:ext cx="156694" cy="6223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8606306" y="2563380"/>
                <a:ext cx="156694" cy="622300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8149106" y="2807153"/>
                <a:ext cx="396240" cy="91440"/>
                <a:chOff x="4495800" y="5410200"/>
                <a:chExt cx="396240" cy="91440"/>
              </a:xfrm>
            </p:grpSpPr>
            <p:sp>
              <p:nvSpPr>
                <p:cNvPr id="91" name="Oval 90"/>
                <p:cNvSpPr>
                  <a:spLocks noChangeAspect="1"/>
                </p:cNvSpPr>
                <p:nvPr/>
              </p:nvSpPr>
              <p:spPr bwMode="auto">
                <a:xfrm>
                  <a:off x="44958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2" name="Oval 91"/>
                <p:cNvSpPr>
                  <a:spLocks noChangeAspect="1"/>
                </p:cNvSpPr>
                <p:nvPr/>
              </p:nvSpPr>
              <p:spPr bwMode="auto">
                <a:xfrm>
                  <a:off x="46482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93" name="Oval 92"/>
                <p:cNvSpPr>
                  <a:spLocks noChangeAspect="1"/>
                </p:cNvSpPr>
                <p:nvPr/>
              </p:nvSpPr>
              <p:spPr bwMode="auto">
                <a:xfrm>
                  <a:off x="4800600" y="54102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7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82" name="TextBox 81"/>
              <p:cNvSpPr txBox="1"/>
              <p:nvPr/>
            </p:nvSpPr>
            <p:spPr>
              <a:xfrm>
                <a:off x="685800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52599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819401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886201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002715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069517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136317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H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203116" y="2868180"/>
                <a:ext cx="728629" cy="508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rgbClr val="0070C0"/>
                    </a:solidFill>
                  </a:rPr>
                  <a:t>U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381000" y="2438400"/>
                <a:ext cx="8458200" cy="891445"/>
              </a:xfrm>
              <a:prstGeom prst="rect">
                <a:avLst/>
              </a:prstGeom>
              <a:solidFill>
                <a:srgbClr val="00B8FF">
                  <a:alpha val="24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7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2" name="Down Arrow 51"/>
            <p:cNvSpPr/>
            <p:nvPr/>
          </p:nvSpPr>
          <p:spPr bwMode="auto">
            <a:xfrm>
              <a:off x="1517078" y="1706484"/>
              <a:ext cx="66098" cy="162306"/>
            </a:xfrm>
            <a:prstGeom prst="down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Down Arrow 52"/>
            <p:cNvSpPr/>
            <p:nvPr/>
          </p:nvSpPr>
          <p:spPr bwMode="auto">
            <a:xfrm>
              <a:off x="1682321" y="1713243"/>
              <a:ext cx="66098" cy="162306"/>
            </a:xfrm>
            <a:prstGeom prst="downArrow">
              <a:avLst/>
            </a:prstGeom>
            <a:pattFill prst="smGrid">
              <a:fgClr>
                <a:srgbClr val="00B8FF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Down Arrow 53"/>
            <p:cNvSpPr/>
            <p:nvPr/>
          </p:nvSpPr>
          <p:spPr bwMode="auto">
            <a:xfrm>
              <a:off x="2739480" y="1719460"/>
              <a:ext cx="66098" cy="162306"/>
            </a:xfrm>
            <a:prstGeom prst="down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Down Arrow 54"/>
            <p:cNvSpPr/>
            <p:nvPr/>
          </p:nvSpPr>
          <p:spPr bwMode="auto">
            <a:xfrm>
              <a:off x="2600902" y="1742694"/>
              <a:ext cx="66098" cy="162306"/>
            </a:xfrm>
            <a:prstGeom prst="downArrow">
              <a:avLst/>
            </a:prstGeom>
            <a:pattFill prst="sphere">
              <a:fgClr>
                <a:srgbClr val="00B8FF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7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8670" y="2486884"/>
              <a:ext cx="13869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Line = {H, U} X {R, E, S, A} </a:t>
              </a:r>
              <a:endParaRPr lang="en-US" sz="700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5622" y="3550808"/>
              <a:ext cx="719173" cy="25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chemeClr val="tx1"/>
                  </a:solidFill>
                  <a:latin typeface="Chalkboard SE" charset="0"/>
                  <a:ea typeface="Chalkboard SE" charset="0"/>
                  <a:cs typeface="Chalkboard SE" charset="0"/>
                </a:rPr>
                <a:t>Mutation</a:t>
              </a:r>
              <a:endParaRPr lang="en-US" sz="6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pic>
        <p:nvPicPr>
          <p:cNvPr id="3" name="Picture 2" descr="A screen shot of a social media post&#13;&#10;&#13;&#10;Description automatically generated">
            <a:extLst>
              <a:ext uri="{FF2B5EF4-FFF2-40B4-BE49-F238E27FC236}">
                <a16:creationId xmlns:a16="http://schemas.microsoft.com/office/drawing/2014/main" id="{13CADA41-7726-C84F-940C-3BE08544B7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9005" y="1050420"/>
            <a:ext cx="127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FB73-B32B-B643-A812-D3043C42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Isolate?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DD1C8-F4EE-5D49-A503-45EABC2990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696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BECD-470B-9149-82A0-2947511B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vs. Query Simplicity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B5560-9653-834E-9B79-2B8F6D430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246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1451-81B1-E442-80C2-51086C46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SQL 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DA2CC-5B03-6949-837F-87FA836F62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1750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6C75-2AE1-1346-B21E-A77179C1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and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0948B-A001-D941-AE10-5DAAAEFA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Creating a SQL DB</a:t>
            </a:r>
          </a:p>
          <a:p>
            <a:r>
              <a:rPr lang="en-US" dirty="0"/>
              <a:t>Sqllite3 command line and queries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6F297-7142-024E-A251-426998630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2580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A2AB-DD19-7D4B-8E52-43C8BBD3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7AF6-5B84-4045-8A48-4E2CF023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32BD2-1A5C-2048-9A86-C2CA4FC91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223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A9F1-B826-5B4B-8164-575587FF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2E2F3-A8D9-6243-A409-FAB2BAF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AC667-786B-2F45-A7E4-D7C8DC7F2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584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97600" y="1986124"/>
            <a:ext cx="2489200" cy="248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87599" y="1986124"/>
            <a:ext cx="2489200" cy="248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41800" y="2392524"/>
            <a:ext cx="24892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228600"/>
            <a:ext cx="8229600" cy="838200"/>
          </a:xfrm>
        </p:spPr>
        <p:txBody>
          <a:bodyPr/>
          <a:lstStyle/>
          <a:p>
            <a:r>
              <a:rPr lang="en-US" dirty="0"/>
              <a:t>Engineering Data Navigations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1493467" cy="518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3876" y="35814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1966" y="35814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Isolate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12861" y="35814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Culture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531" y="1524000"/>
            <a:ext cx="628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“View” </a:t>
            </a:r>
            <a:r>
              <a:rPr lang="en-US" b="1" i="1" dirty="0"/>
              <a:t>computes</a:t>
            </a:r>
            <a:r>
              <a:rPr lang="en-US" b="1" dirty="0"/>
              <a:t> a single table that integrates the data.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9599" y="2362200"/>
            <a:ext cx="1232519" cy="3798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3400" y="1828800"/>
            <a:ext cx="1263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Unicode MS" charset="0"/>
                <a:ea typeface="Arial Unicode MS" charset="0"/>
                <a:cs typeface="Arial Unicode MS" charset="0"/>
              </a:rPr>
              <a:t>+ </a:t>
            </a:r>
            <a:r>
              <a:rPr lang="en-US" sz="1400" dirty="0" err="1">
                <a:latin typeface="Arial Unicode MS" charset="0"/>
                <a:ea typeface="Arial Unicode MS" charset="0"/>
                <a:cs typeface="Arial Unicode MS" charset="0"/>
              </a:rPr>
              <a:t>changed_nt</a:t>
            </a:r>
            <a:endParaRPr lang="en-US" sz="14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25" y="2133600"/>
            <a:ext cx="6775675" cy="6261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10876"/>
            <a:ext cx="1818666" cy="1140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4114800"/>
            <a:ext cx="7580921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Challenges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Low coverage isolates -&gt; no mutations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Hold-out isolates -&gt; no cultures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Not lose mutations, isolates, cultures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Not create phantom mutations, isolates, cultures</a:t>
            </a:r>
          </a:p>
        </p:txBody>
      </p:sp>
    </p:spTree>
    <p:extLst>
      <p:ext uri="{BB962C8B-B14F-4D97-AF65-F5344CB8AC3E}">
        <p14:creationId xmlns:p14="http://schemas.microsoft.com/office/powerpoint/2010/main" val="103443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 animBg="1"/>
      <p:bldP spid="3" grpId="0" uiExpand="1" build="p" bldLvl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A671-F571-7E44-93AD-43780E40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74E7A-BA7C-4547-BD35-0E338676F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02707-2CB4-6348-8481-D78157E8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72662"/>
            <a:ext cx="5386361" cy="3419002"/>
          </a:xfrm>
          <a:prstGeom prst="rect">
            <a:avLst/>
          </a:prstGeom>
        </p:spPr>
      </p:pic>
      <p:pic>
        <p:nvPicPr>
          <p:cNvPr id="7" name="Picture 6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EF92E56A-A55D-FA4D-BA76-6F8ED08E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391664"/>
            <a:ext cx="4572000" cy="23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060DD5-0779-7E41-BE53-DA959CA0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&amp;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D668A-9B5C-0D44-87B6-A0BBC57D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3657600" cy="3124201"/>
          </a:xfrm>
        </p:spPr>
        <p:txBody>
          <a:bodyPr/>
          <a:lstStyle/>
          <a:p>
            <a:r>
              <a:rPr lang="en-US" dirty="0"/>
              <a:t>Can find the data</a:t>
            </a:r>
          </a:p>
          <a:p>
            <a:r>
              <a:rPr lang="en-US" dirty="0"/>
              <a:t>Provenance</a:t>
            </a:r>
          </a:p>
          <a:p>
            <a:r>
              <a:rPr lang="en-US" dirty="0"/>
              <a:t>Know data semantics</a:t>
            </a:r>
          </a:p>
          <a:p>
            <a:r>
              <a:rPr lang="en-US" dirty="0"/>
              <a:t>Ease of update</a:t>
            </a:r>
          </a:p>
          <a:p>
            <a:r>
              <a:rPr lang="en-US" dirty="0"/>
              <a:t>Ease of query</a:t>
            </a:r>
          </a:p>
          <a:p>
            <a:r>
              <a:rPr lang="en-US" dirty="0"/>
              <a:t>Ease of storage</a:t>
            </a:r>
          </a:p>
          <a:p>
            <a:r>
              <a:rPr lang="en-US" dirty="0"/>
              <a:t>Can validate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42300-C3D4-3E41-9933-EF184A6ADC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4585BB3-7190-7E4C-B804-81E3A6954289}"/>
              </a:ext>
            </a:extLst>
          </p:cNvPr>
          <p:cNvSpPr txBox="1">
            <a:spLocks/>
          </p:cNvSpPr>
          <p:nvPr/>
        </p:nvSpPr>
        <p:spPr>
          <a:xfrm>
            <a:off x="4724400" y="1600199"/>
            <a:ext cx="3657600" cy="31242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Version control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Data management</a:t>
            </a:r>
          </a:p>
          <a:p>
            <a:r>
              <a:rPr lang="en-US" dirty="0"/>
              <a:t>Data management</a:t>
            </a:r>
          </a:p>
          <a:p>
            <a:r>
              <a:rPr lang="en-US" dirty="0"/>
              <a:t>Data management</a:t>
            </a:r>
          </a:p>
          <a:p>
            <a:r>
              <a:rPr lang="en-US" dirty="0"/>
              <a:t>Data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097C8-801E-9F48-85AB-5A2F7F969BED}"/>
              </a:ext>
            </a:extLst>
          </p:cNvPr>
          <p:cNvSpPr txBox="1"/>
          <p:nvPr/>
        </p:nvSpPr>
        <p:spPr>
          <a:xfrm>
            <a:off x="609600" y="121920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Requirement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0D0FF-6BC6-9D49-ABE4-A8F98881F5A1}"/>
              </a:ext>
            </a:extLst>
          </p:cNvPr>
          <p:cNvSpPr txBox="1"/>
          <p:nvPr/>
        </p:nvSpPr>
        <p:spPr>
          <a:xfrm>
            <a:off x="4715209" y="121920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5231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2C78-B02D-9649-8A56-BC845353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37C7-60CC-7449-8514-A65CE4889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study – Co-evolution of 2 microbes</a:t>
            </a:r>
          </a:p>
          <a:p>
            <a:r>
              <a:rPr lang="en-US" dirty="0"/>
              <a:t>Data modeling primer and application to case study</a:t>
            </a:r>
          </a:p>
          <a:p>
            <a:r>
              <a:rPr lang="en-US" dirty="0"/>
              <a:t>SQL with demo</a:t>
            </a:r>
          </a:p>
          <a:p>
            <a:r>
              <a:rPr lang="en-US" dirty="0"/>
              <a:t>Building SQL repositories in python</a:t>
            </a:r>
          </a:p>
          <a:p>
            <a:r>
              <a:rPr lang="en-US" dirty="0"/>
              <a:t>In-class exercise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EC4F-ACE3-7348-88A1-47D499725F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933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8109-C185-CB4C-BA54-5B7325E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Co-evolution of </a:t>
            </a:r>
            <a:br>
              <a:rPr lang="en-US" dirty="0"/>
            </a:br>
            <a:r>
              <a:rPr lang="en-US" dirty="0" err="1"/>
              <a:t>Desulfovibrio</a:t>
            </a:r>
            <a:r>
              <a:rPr lang="en-US" dirty="0"/>
              <a:t> vulgaris </a:t>
            </a:r>
            <a:r>
              <a:rPr lang="en-US" dirty="0" err="1"/>
              <a:t>Hildenborough</a:t>
            </a:r>
            <a:r>
              <a:rPr lang="en-US" dirty="0"/>
              <a:t> (DVH) &amp; </a:t>
            </a:r>
            <a:r>
              <a:rPr lang="en-US" dirty="0" err="1"/>
              <a:t>Methanococcus</a:t>
            </a:r>
            <a:r>
              <a:rPr lang="en-US" dirty="0"/>
              <a:t> </a:t>
            </a:r>
            <a:r>
              <a:rPr lang="en-US" dirty="0" err="1"/>
              <a:t>maripaludis</a:t>
            </a:r>
            <a:r>
              <a:rPr lang="en-US" dirty="0"/>
              <a:t> (MMP)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1450B-9118-B446-B078-88A6E049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﻿</a:t>
            </a:r>
            <a:r>
              <a:rPr lang="en-US" dirty="0" err="1"/>
              <a:t>å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2128E-60DB-FA4F-9D6B-F9460C1F1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C2AF059-E93A-3146-B15E-A778272F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31262"/>
            <a:ext cx="8089900" cy="130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AA4D3-D446-4A41-B860-065B716D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49" y="5795138"/>
            <a:ext cx="5559351" cy="529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156E3B-22DD-CC42-BAA8-78ED20BC70E9}"/>
              </a:ext>
            </a:extLst>
          </p:cNvPr>
          <p:cNvSpPr txBox="1"/>
          <p:nvPr/>
        </p:nvSpPr>
        <p:spPr>
          <a:xfrm>
            <a:off x="563493" y="1828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DVH</a:t>
            </a:r>
          </a:p>
        </p:txBody>
      </p:sp>
      <p:pic>
        <p:nvPicPr>
          <p:cNvPr id="13" name="Picture 12" descr="A picture containing indoor, athletic game, object&#13;&#10;&#13;&#10;Description automatically generated">
            <a:extLst>
              <a:ext uri="{FF2B5EF4-FFF2-40B4-BE49-F238E27FC236}">
                <a16:creationId xmlns:a16="http://schemas.microsoft.com/office/drawing/2014/main" id="{CE233820-F106-7C4A-8CE9-3E432621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01345"/>
            <a:ext cx="3416300" cy="1562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224E96-6DB2-C148-ABC1-531F0BBAC01E}"/>
              </a:ext>
            </a:extLst>
          </p:cNvPr>
          <p:cNvSpPr txBox="1"/>
          <p:nvPr/>
        </p:nvSpPr>
        <p:spPr>
          <a:xfrm>
            <a:off x="457200" y="37454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A10A-D08A-304C-A2BD-3BAF1154F3D8}"/>
              </a:ext>
            </a:extLst>
          </p:cNvPr>
          <p:cNvSpPr txBox="1"/>
          <p:nvPr/>
        </p:nvSpPr>
        <p:spPr>
          <a:xfrm>
            <a:off x="4343400" y="5498068"/>
            <a:ext cx="363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Together, DVH + MMP complete</a:t>
            </a:r>
          </a:p>
        </p:txBody>
      </p:sp>
    </p:spTree>
    <p:extLst>
      <p:ext uri="{BB962C8B-B14F-4D97-AF65-F5344CB8AC3E}">
        <p14:creationId xmlns:p14="http://schemas.microsoft.com/office/powerpoint/2010/main" val="362677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/>
        </p:nvGrpSpPr>
        <p:grpSpPr>
          <a:xfrm>
            <a:off x="7162263" y="4848151"/>
            <a:ext cx="1292282" cy="867810"/>
            <a:chOff x="-646141" y="3398284"/>
            <a:chExt cx="1292282" cy="867810"/>
          </a:xfrm>
        </p:grpSpPr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6141" y="3398284"/>
              <a:ext cx="1292282" cy="867810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2659" y="3618497"/>
              <a:ext cx="545318" cy="542850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2659" y="3613968"/>
              <a:ext cx="545318" cy="542850"/>
            </a:xfrm>
            <a:prstGeom prst="rect">
              <a:avLst/>
            </a:prstGeom>
          </p:spPr>
        </p:pic>
      </p:grpSp>
      <p:grpSp>
        <p:nvGrpSpPr>
          <p:cNvPr id="213" name="Group 212"/>
          <p:cNvGrpSpPr/>
          <p:nvPr/>
        </p:nvGrpSpPr>
        <p:grpSpPr>
          <a:xfrm>
            <a:off x="307918" y="4824387"/>
            <a:ext cx="1292282" cy="867810"/>
            <a:chOff x="-646141" y="3398284"/>
            <a:chExt cx="1292282" cy="867810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6141" y="3398284"/>
              <a:ext cx="1292282" cy="867810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2659" y="3618497"/>
              <a:ext cx="545318" cy="54285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152"/>
            <a:ext cx="8229600" cy="760548"/>
          </a:xfrm>
        </p:spPr>
        <p:txBody>
          <a:bodyPr/>
          <a:lstStyle/>
          <a:p>
            <a:r>
              <a:rPr lang="en-US" dirty="0"/>
              <a:t>Experiments &amp; Data Collected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143000"/>
            <a:ext cx="1055638" cy="791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946" y="1280137"/>
            <a:ext cx="882417" cy="687816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7200" y="4468380"/>
            <a:ext cx="371084" cy="18206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371600" y="4110335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End Point Dilutions</a:t>
            </a: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0600" y="4468380"/>
            <a:ext cx="371084" cy="18206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524000" y="4468380"/>
            <a:ext cx="371084" cy="18206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57400" y="4468380"/>
            <a:ext cx="371084" cy="18206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600716" y="4468380"/>
            <a:ext cx="371084" cy="18206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134116" y="4468380"/>
            <a:ext cx="371084" cy="18206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657600" y="4468380"/>
            <a:ext cx="371084" cy="18206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191000" y="4468380"/>
            <a:ext cx="371084" cy="18206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810516" y="4468380"/>
            <a:ext cx="371084" cy="18206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343916" y="4468380"/>
            <a:ext cx="371084" cy="18206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77316" y="4468380"/>
            <a:ext cx="371084" cy="182060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410716" y="4468380"/>
            <a:ext cx="371084" cy="18206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954032" y="4468380"/>
            <a:ext cx="371084" cy="1820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487432" y="4468380"/>
            <a:ext cx="371084" cy="18206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010916" y="4468380"/>
            <a:ext cx="371084" cy="18206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544316" y="4468380"/>
            <a:ext cx="371084" cy="182060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1925506" y="4884964"/>
            <a:ext cx="1151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  <a:ea typeface="Chalkboard SE" charset="0"/>
                <a:cs typeface="Chalkboard SE" charset="0"/>
              </a:rPr>
              <a:t>DVH</a:t>
            </a:r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Isolate</a:t>
            </a:r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1002" y="4777645"/>
            <a:ext cx="1631080" cy="800235"/>
          </a:xfrm>
          <a:prstGeom prst="rect">
            <a:avLst/>
          </a:prstGeom>
        </p:spPr>
      </p:pic>
      <p:cxnSp>
        <p:nvCxnSpPr>
          <p:cNvPr id="180" name="Straight Connector 179"/>
          <p:cNvCxnSpPr>
            <a:stCxn id="142" idx="3"/>
          </p:cNvCxnSpPr>
          <p:nvPr/>
        </p:nvCxnSpPr>
        <p:spPr bwMode="auto">
          <a:xfrm flipH="1">
            <a:off x="3561002" y="4559410"/>
            <a:ext cx="629998" cy="4379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2" name="Straight Connector 181"/>
          <p:cNvCxnSpPr>
            <a:stCxn id="142" idx="1"/>
          </p:cNvCxnSpPr>
          <p:nvPr/>
        </p:nvCxnSpPr>
        <p:spPr bwMode="auto">
          <a:xfrm>
            <a:off x="4562084" y="4559410"/>
            <a:ext cx="660942" cy="4334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6" name="Straight Arrow Connector 185"/>
          <p:cNvCxnSpPr>
            <a:stCxn id="151" idx="3"/>
          </p:cNvCxnSpPr>
          <p:nvPr/>
        </p:nvCxnSpPr>
        <p:spPr bwMode="auto">
          <a:xfrm flipV="1">
            <a:off x="3077040" y="5124521"/>
            <a:ext cx="931080" cy="175942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219848" y="5852402"/>
            <a:ext cx="156694" cy="622300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2844555" y="6015335"/>
            <a:ext cx="1242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Culture</a:t>
            </a:r>
            <a:endParaRPr lang="en-US" b="1" dirty="0">
              <a:solidFill>
                <a:schemeClr val="tx1"/>
              </a:solidFill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526715" y="1295400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DVH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486400" y="136713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MMP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924476" y="4876800"/>
            <a:ext cx="1151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  <a:ea typeface="Chalkboard SE" charset="0"/>
                <a:cs typeface="Chalkboard SE" charset="0"/>
              </a:rPr>
              <a:t>MMP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Isolate</a:t>
            </a:r>
          </a:p>
        </p:txBody>
      </p:sp>
      <p:cxnSp>
        <p:nvCxnSpPr>
          <p:cNvPr id="195" name="Straight Arrow Connector 194"/>
          <p:cNvCxnSpPr>
            <a:stCxn id="191" idx="1"/>
          </p:cNvCxnSpPr>
          <p:nvPr/>
        </p:nvCxnSpPr>
        <p:spPr bwMode="auto">
          <a:xfrm flipH="1" flipV="1">
            <a:off x="4810516" y="5228235"/>
            <a:ext cx="1113960" cy="64064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7" name="Straight Arrow Connector 196"/>
          <p:cNvCxnSpPr>
            <a:stCxn id="151" idx="2"/>
            <a:endCxn id="187" idx="3"/>
          </p:cNvCxnSpPr>
          <p:nvPr/>
        </p:nvCxnSpPr>
        <p:spPr bwMode="auto">
          <a:xfrm>
            <a:off x="2501273" y="5715961"/>
            <a:ext cx="1718575" cy="447591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0" name="Notched Right Arrow 199"/>
          <p:cNvSpPr/>
          <p:nvPr/>
        </p:nvSpPr>
        <p:spPr bwMode="auto">
          <a:xfrm>
            <a:off x="4648200" y="6246843"/>
            <a:ext cx="335666" cy="230157"/>
          </a:xfrm>
          <a:prstGeom prst="notch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" name="Notched Right Arrow 204"/>
          <p:cNvSpPr/>
          <p:nvPr/>
        </p:nvSpPr>
        <p:spPr bwMode="auto">
          <a:xfrm>
            <a:off x="6918767" y="5168791"/>
            <a:ext cx="335666" cy="230157"/>
          </a:xfrm>
          <a:prstGeom prst="notch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Notched Right Arrow 210"/>
          <p:cNvSpPr/>
          <p:nvPr/>
        </p:nvSpPr>
        <p:spPr bwMode="auto">
          <a:xfrm rot="10800000">
            <a:off x="1493133" y="5158126"/>
            <a:ext cx="335666" cy="230157"/>
          </a:xfrm>
          <a:prstGeom prst="notch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781800" y="5637520"/>
            <a:ext cx="223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Mutation</a:t>
            </a:r>
            <a:r>
              <a:rPr lang="en-US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</a:p>
        </p:txBody>
      </p:sp>
      <p:grpSp>
        <p:nvGrpSpPr>
          <p:cNvPr id="232" name="Group 231"/>
          <p:cNvGrpSpPr/>
          <p:nvPr/>
        </p:nvGrpSpPr>
        <p:grpSpPr>
          <a:xfrm>
            <a:off x="4993262" y="5927363"/>
            <a:ext cx="1102738" cy="740410"/>
            <a:chOff x="5329706" y="5927363"/>
            <a:chExt cx="1102738" cy="740410"/>
          </a:xfrm>
        </p:grpSpPr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9706" y="5927363"/>
              <a:ext cx="1102738" cy="740410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21022" y="6162747"/>
              <a:ext cx="580389" cy="398348"/>
            </a:xfrm>
            <a:prstGeom prst="rect">
              <a:avLst/>
            </a:prstGeom>
          </p:spPr>
        </p:pic>
        <p:sp>
          <p:nvSpPr>
            <p:cNvPr id="231" name="TextBox 230"/>
            <p:cNvSpPr txBox="1"/>
            <p:nvPr/>
          </p:nvSpPr>
          <p:spPr>
            <a:xfrm>
              <a:off x="5720193" y="6037630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9" name="Straight Arrow Connector 198"/>
          <p:cNvCxnSpPr>
            <a:stCxn id="191" idx="2"/>
            <a:endCxn id="187" idx="1"/>
          </p:cNvCxnSpPr>
          <p:nvPr/>
        </p:nvCxnSpPr>
        <p:spPr bwMode="auto">
          <a:xfrm flipH="1">
            <a:off x="4376542" y="5707797"/>
            <a:ext cx="2123701" cy="455755"/>
          </a:xfrm>
          <a:prstGeom prst="straightConnector1">
            <a:avLst/>
          </a:prstGeom>
          <a:solidFill>
            <a:srgbClr val="00B8FF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3" name="TextBox 222"/>
          <p:cNvSpPr txBox="1"/>
          <p:nvPr/>
        </p:nvSpPr>
        <p:spPr>
          <a:xfrm>
            <a:off x="5867400" y="5943600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Growth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304800" y="5562600"/>
            <a:ext cx="223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Mutation</a:t>
            </a:r>
            <a:r>
              <a:rPr lang="en-US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81000" y="2438400"/>
            <a:ext cx="8458200" cy="891445"/>
            <a:chOff x="381000" y="2438400"/>
            <a:chExt cx="8458200" cy="8914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57200" y="2573699"/>
              <a:ext cx="156694" cy="622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43000" y="2563380"/>
              <a:ext cx="156694" cy="6223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5800" y="2807153"/>
              <a:ext cx="396240" cy="91440"/>
              <a:chOff x="4495800" y="5410200"/>
              <a:chExt cx="396240" cy="91440"/>
            </a:xfrm>
          </p:grpSpPr>
          <p:sp>
            <p:nvSpPr>
              <p:cNvPr id="14" name="Oval 13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519706" y="2573699"/>
              <a:ext cx="156694" cy="6223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205506" y="2563380"/>
              <a:ext cx="156694" cy="622300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>
              <a:off x="1748306" y="2807153"/>
              <a:ext cx="396240" cy="91440"/>
              <a:chOff x="4495800" y="5410200"/>
              <a:chExt cx="396240" cy="91440"/>
            </a:xfrm>
          </p:grpSpPr>
          <p:sp>
            <p:nvSpPr>
              <p:cNvPr id="68" name="Oval 67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590800" y="2573699"/>
              <a:ext cx="156694" cy="6223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276600" y="2563380"/>
              <a:ext cx="156694" cy="622300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2819400" y="2807153"/>
              <a:ext cx="396240" cy="91440"/>
              <a:chOff x="4495800" y="5410200"/>
              <a:chExt cx="396240" cy="91440"/>
            </a:xfrm>
          </p:grpSpPr>
          <p:sp>
            <p:nvSpPr>
              <p:cNvPr id="74" name="Oval 73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3657600" y="2573699"/>
              <a:ext cx="156694" cy="6223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343400" y="2563380"/>
              <a:ext cx="156694" cy="622300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3886200" y="2807153"/>
              <a:ext cx="396240" cy="91440"/>
              <a:chOff x="4495800" y="5410200"/>
              <a:chExt cx="396240" cy="91440"/>
            </a:xfrm>
          </p:grpSpPr>
          <p:sp>
            <p:nvSpPr>
              <p:cNvPr id="80" name="Oval 79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720106" y="2573699"/>
              <a:ext cx="156694" cy="6223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5405906" y="2563380"/>
              <a:ext cx="156694" cy="622300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4948706" y="2807153"/>
              <a:ext cx="396240" cy="91440"/>
              <a:chOff x="4495800" y="5410200"/>
              <a:chExt cx="396240" cy="9144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5782612" y="2573699"/>
              <a:ext cx="156694" cy="6223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468412" y="2563380"/>
              <a:ext cx="156694" cy="622300"/>
            </a:xfrm>
            <a:prstGeom prst="rect">
              <a:avLst/>
            </a:prstGeom>
          </p:spPr>
        </p:pic>
        <p:grpSp>
          <p:nvGrpSpPr>
            <p:cNvPr id="91" name="Group 90"/>
            <p:cNvGrpSpPr/>
            <p:nvPr/>
          </p:nvGrpSpPr>
          <p:grpSpPr>
            <a:xfrm>
              <a:off x="6011212" y="2807153"/>
              <a:ext cx="396240" cy="91440"/>
              <a:chOff x="4495800" y="5410200"/>
              <a:chExt cx="396240" cy="91440"/>
            </a:xfrm>
          </p:grpSpPr>
          <p:sp>
            <p:nvSpPr>
              <p:cNvPr id="92" name="Oval 91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853706" y="2573699"/>
              <a:ext cx="156694" cy="6223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539506" y="2563380"/>
              <a:ext cx="156694" cy="622300"/>
            </a:xfrm>
            <a:prstGeom prst="rect">
              <a:avLst/>
            </a:prstGeom>
          </p:spPr>
        </p:pic>
        <p:grpSp>
          <p:nvGrpSpPr>
            <p:cNvPr id="97" name="Group 96"/>
            <p:cNvGrpSpPr/>
            <p:nvPr/>
          </p:nvGrpSpPr>
          <p:grpSpPr>
            <a:xfrm>
              <a:off x="7082306" y="2807153"/>
              <a:ext cx="396240" cy="91440"/>
              <a:chOff x="4495800" y="5410200"/>
              <a:chExt cx="396240" cy="91440"/>
            </a:xfrm>
          </p:grpSpPr>
          <p:sp>
            <p:nvSpPr>
              <p:cNvPr id="98" name="Oval 97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920506" y="2573699"/>
              <a:ext cx="156694" cy="622300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8606306" y="2563380"/>
              <a:ext cx="156694" cy="622300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/>
          </p:nvGrpSpPr>
          <p:grpSpPr>
            <a:xfrm>
              <a:off x="8149106" y="2807153"/>
              <a:ext cx="396240" cy="91440"/>
              <a:chOff x="4495800" y="5410200"/>
              <a:chExt cx="396240" cy="91440"/>
            </a:xfrm>
          </p:grpSpPr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44958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46482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4800600" y="54102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6858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7526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8194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886200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027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0695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1363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203116" y="286818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U</a:t>
              </a: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381000" y="2438400"/>
              <a:ext cx="8458200" cy="891445"/>
            </a:xfrm>
            <a:prstGeom prst="rect">
              <a:avLst/>
            </a:prstGeom>
            <a:solidFill>
              <a:srgbClr val="00B8FF">
                <a:alpha val="24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40" name="Down Arrow 239"/>
          <p:cNvSpPr/>
          <p:nvPr/>
        </p:nvSpPr>
        <p:spPr bwMode="auto">
          <a:xfrm>
            <a:off x="2590800" y="1967953"/>
            <a:ext cx="152400" cy="318047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1" name="Down Arrow 240"/>
          <p:cNvSpPr/>
          <p:nvPr/>
        </p:nvSpPr>
        <p:spPr bwMode="auto">
          <a:xfrm>
            <a:off x="2971800" y="1981200"/>
            <a:ext cx="152400" cy="318047"/>
          </a:xfrm>
          <a:prstGeom prst="downArrow">
            <a:avLst/>
          </a:prstGeom>
          <a:pattFill prst="smGrid">
            <a:fgClr>
              <a:srgbClr val="00B8FF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2" name="Down Arrow 241"/>
          <p:cNvSpPr/>
          <p:nvPr/>
        </p:nvSpPr>
        <p:spPr bwMode="auto">
          <a:xfrm>
            <a:off x="5105400" y="1981200"/>
            <a:ext cx="152400" cy="318047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" name="Down Arrow 242"/>
          <p:cNvSpPr/>
          <p:nvPr/>
        </p:nvSpPr>
        <p:spPr bwMode="auto">
          <a:xfrm>
            <a:off x="4724400" y="1994447"/>
            <a:ext cx="152400" cy="318047"/>
          </a:xfrm>
          <a:prstGeom prst="downArrow">
            <a:avLst/>
          </a:prstGeom>
          <a:pattFill prst="sphere">
            <a:fgClr>
              <a:srgbClr val="00B8FF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419120" y="1962090"/>
            <a:ext cx="1152880" cy="400110"/>
          </a:xfrm>
          <a:prstGeom prst="rect">
            <a:avLst/>
          </a:prstGeom>
          <a:pattFill prst="sphere">
            <a:fgClr>
              <a:srgbClr val="FFFFFF"/>
            </a:fgClr>
            <a:bgClr>
              <a:srgbClr val="00B0F0"/>
            </a:bgClr>
          </a:patt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resistant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533400" y="1885890"/>
            <a:ext cx="1579278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not resistant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5693963" y="1905000"/>
            <a:ext cx="1579278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not resistant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6205628" y="1428381"/>
            <a:ext cx="293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Line = {H,U} X {R,E,S,A</a:t>
            </a:r>
            <a:r>
              <a:rPr lang="en-US" dirty="0">
                <a:solidFill>
                  <a:schemeClr val="tx1"/>
                </a:solidFill>
                <a:latin typeface="Chalkboard SE" charset="0"/>
                <a:ea typeface="Chalkboard SE" charset="0"/>
                <a:cs typeface="Chalkboard SE" charset="0"/>
              </a:rPr>
              <a:t>}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423346" y="1047690"/>
            <a:ext cx="241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n-lt"/>
                <a:ea typeface="Courier New" charset="0"/>
                <a:cs typeface="Courier New" charset="0"/>
              </a:rPr>
              <a:t>Resistance = {R,E,S,A}</a:t>
            </a:r>
          </a:p>
        </p:txBody>
      </p:sp>
      <p:sp>
        <p:nvSpPr>
          <p:cNvPr id="250" name="Oval 249"/>
          <p:cNvSpPr/>
          <p:nvPr/>
        </p:nvSpPr>
        <p:spPr bwMode="auto">
          <a:xfrm>
            <a:off x="2819401" y="6054214"/>
            <a:ext cx="1310640" cy="4204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" name="Oval 250"/>
          <p:cNvSpPr/>
          <p:nvPr/>
        </p:nvSpPr>
        <p:spPr bwMode="auto">
          <a:xfrm>
            <a:off x="6712720" y="5638800"/>
            <a:ext cx="1527826" cy="50281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2" name="Oval 251"/>
          <p:cNvSpPr/>
          <p:nvPr/>
        </p:nvSpPr>
        <p:spPr bwMode="auto">
          <a:xfrm>
            <a:off x="211771" y="5562600"/>
            <a:ext cx="1527826" cy="50281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6167027" y="1439608"/>
            <a:ext cx="690973" cy="34509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4" name="Oval 253"/>
          <p:cNvSpPr/>
          <p:nvPr/>
        </p:nvSpPr>
        <p:spPr bwMode="auto">
          <a:xfrm>
            <a:off x="1819177" y="5270047"/>
            <a:ext cx="1368343" cy="4047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5" name="Oval 254"/>
          <p:cNvSpPr/>
          <p:nvPr/>
        </p:nvSpPr>
        <p:spPr bwMode="auto">
          <a:xfrm>
            <a:off x="5784541" y="5270046"/>
            <a:ext cx="1368343" cy="40476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65280" y="6324600"/>
            <a:ext cx="388120" cy="365125"/>
          </a:xfrm>
        </p:spPr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179182"/>
            <a:ext cx="8065956" cy="576716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3688140" y="36692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Line Replicas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267200" y="4038600"/>
            <a:ext cx="129789" cy="3813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43400" y="40502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 generations</a:t>
            </a:r>
          </a:p>
        </p:txBody>
      </p:sp>
    </p:spTree>
    <p:extLst>
      <p:ext uri="{BB962C8B-B14F-4D97-AF65-F5344CB8AC3E}">
        <p14:creationId xmlns:p14="http://schemas.microsoft.com/office/powerpoint/2010/main" val="5638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51" grpId="0"/>
      <p:bldP spid="188" grpId="0"/>
      <p:bldP spid="191" grpId="0"/>
      <p:bldP spid="200" grpId="0" animBg="1"/>
      <p:bldP spid="205" grpId="0" animBg="1"/>
      <p:bldP spid="211" grpId="0" animBg="1"/>
      <p:bldP spid="220" grpId="0"/>
      <p:bldP spid="223" grpId="0"/>
      <p:bldP spid="233" grpId="0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/>
      <p:bldP spid="248" grpId="0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135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C3BA-7BB1-BF45-8765-916C683D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Rate and Yield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88929-1389-FD45-80AE-FED36E62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to determine growth rates and yields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F512B-8A62-1648-A9F0-33439EC70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5443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9" y="609600"/>
            <a:ext cx="8546581" cy="15703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96633" y="609601"/>
            <a:ext cx="266611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mmp_mutations.xlsx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400800" y="6553201"/>
            <a:ext cx="1609725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6" y="1023804"/>
            <a:ext cx="8317981" cy="35863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24" y="1721431"/>
            <a:ext cx="2628362" cy="29287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000" y="1269892"/>
            <a:ext cx="266611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dvh_mutations.xlsx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19800" y="1160985"/>
            <a:ext cx="1524000" cy="3693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12604"/>
            <a:ext cx="2336800" cy="29464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158023" y="4050267"/>
            <a:ext cx="2757377" cy="36933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91733" y="4724401"/>
            <a:ext cx="6866637" cy="2067341"/>
            <a:chOff x="296162" y="4448813"/>
            <a:chExt cx="6866637" cy="206734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62" y="4448813"/>
              <a:ext cx="6866637" cy="190051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800599" y="4448813"/>
              <a:ext cx="2362199" cy="2067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Oval 21"/>
          <p:cNvSpPr/>
          <p:nvPr/>
        </p:nvSpPr>
        <p:spPr>
          <a:xfrm>
            <a:off x="168944" y="6151525"/>
            <a:ext cx="4925604" cy="51752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62000" y="5515322"/>
            <a:ext cx="23903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growth_data.xlsx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2840571"/>
            <a:ext cx="4320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names_colonal_isolates_mmp.txt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4987" y="2362201"/>
            <a:ext cx="43204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names_colonal_isolates_dvh.txt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30" name="Straight Arrow Connector 29"/>
          <p:cNvCxnSpPr>
            <a:stCxn id="20" idx="4"/>
          </p:cNvCxnSpPr>
          <p:nvPr/>
        </p:nvCxnSpPr>
        <p:spPr>
          <a:xfrm>
            <a:off x="6781800" y="1530319"/>
            <a:ext cx="838200" cy="251994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4"/>
          </p:cNvCxnSpPr>
          <p:nvPr/>
        </p:nvCxnSpPr>
        <p:spPr>
          <a:xfrm flipH="1">
            <a:off x="2631746" y="4419601"/>
            <a:ext cx="4904966" cy="173192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58000" y="4957487"/>
            <a:ext cx="200458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Complex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Error prone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Inflexible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7600" y="101025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41337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B0A213-A8CF-9C40-9586-CADA0BF1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66F52-0B6A-B04B-939A-B31C0C3C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navigate</a:t>
            </a:r>
          </a:p>
          <a:p>
            <a:r>
              <a:rPr lang="en-US" dirty="0"/>
              <a:t>Difficult to validate</a:t>
            </a:r>
          </a:p>
          <a:p>
            <a:r>
              <a:rPr lang="en-US" dirty="0"/>
              <a:t>Inconsistent names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D802E-7F43-A547-9CE5-6FEB89C7D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298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191788</TotalTime>
  <Words>504</Words>
  <Application>Microsoft Macintosh PowerPoint</Application>
  <PresentationFormat>On-screen Show (4:3)</PresentationFormat>
  <Paragraphs>152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Unicode MS</vt:lpstr>
      <vt:lpstr>ＭＳ Ｐゴシック</vt:lpstr>
      <vt:lpstr>Arial</vt:lpstr>
      <vt:lpstr>Calibri</vt:lpstr>
      <vt:lpstr>Chalkboard SE</vt:lpstr>
      <vt:lpstr>Courier New</vt:lpstr>
      <vt:lpstr>Times New Roman</vt:lpstr>
      <vt:lpstr>Office Theme</vt:lpstr>
      <vt:lpstr>BIOE 498 / BIOE 599: Computational Systems Biology for Medical Applications  CSE 599V: Advancing Biomedical Models  Lecture 14: Data Management for BioMedical Models  </vt:lpstr>
      <vt:lpstr>Biological Data</vt:lpstr>
      <vt:lpstr>Requirements &amp; Solutions</vt:lpstr>
      <vt:lpstr>Agenda</vt:lpstr>
      <vt:lpstr>Case Study – Co-evolution of  Desulfovibrio vulgaris Hildenborough (DVH) &amp; Methanococcus maripaludis (MMP)</vt:lpstr>
      <vt:lpstr>Experiments &amp; Data Collected</vt:lpstr>
      <vt:lpstr>Growth Rate and Yield</vt:lpstr>
      <vt:lpstr>PowerPoint Presentation</vt:lpstr>
      <vt:lpstr>Problems With This Approach</vt:lpstr>
      <vt:lpstr>Need to Structure Data To Answer Questions</vt:lpstr>
      <vt:lpstr>What is an Isolate?</vt:lpstr>
      <vt:lpstr>Space vs. Query Simplicity</vt:lpstr>
      <vt:lpstr>Use of SQL DB</vt:lpstr>
      <vt:lpstr>SQL and Python</vt:lpstr>
      <vt:lpstr>In Class Exercise</vt:lpstr>
      <vt:lpstr>BACKUP</vt:lpstr>
      <vt:lpstr>Engineering Data Navigations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3022</cp:revision>
  <cp:lastPrinted>2018-10-31T03:33:32Z</cp:lastPrinted>
  <dcterms:created xsi:type="dcterms:W3CDTF">2008-11-04T22:35:39Z</dcterms:created>
  <dcterms:modified xsi:type="dcterms:W3CDTF">2018-11-12T22:18:00Z</dcterms:modified>
</cp:coreProperties>
</file>